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Wilson" initials="AW"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23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D27F905-A9D9-4AFE-BF94-B2AF3D6C7FBE}" type="datetimeFigureOut">
              <a:rPr lang="en-GB" smtClean="0"/>
              <a:t>20/02/2017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EE972-D323-40D2-B392-67E18FA0D53B}" type="slidenum">
              <a:rPr lang="en-GB" smtClean="0"/>
              <a:t>‹#›</a:t>
            </a:fld>
            <a:endParaRPr lang="en-GB"/>
          </a:p>
        </p:txBody>
      </p:sp>
    </p:spTree>
    <p:extLst>
      <p:ext uri="{BB962C8B-B14F-4D97-AF65-F5344CB8AC3E}">
        <p14:creationId xmlns:p14="http://schemas.microsoft.com/office/powerpoint/2010/main" val="3065644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27F905-A9D9-4AFE-BF94-B2AF3D6C7FBE}" type="datetimeFigureOut">
              <a:rPr lang="en-GB" smtClean="0"/>
              <a:t>20/02/2017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EE972-D323-40D2-B392-67E18FA0D53B}" type="slidenum">
              <a:rPr lang="en-GB" smtClean="0"/>
              <a:t>‹#›</a:t>
            </a:fld>
            <a:endParaRPr lang="en-GB"/>
          </a:p>
        </p:txBody>
      </p:sp>
    </p:spTree>
    <p:extLst>
      <p:ext uri="{BB962C8B-B14F-4D97-AF65-F5344CB8AC3E}">
        <p14:creationId xmlns:p14="http://schemas.microsoft.com/office/powerpoint/2010/main" val="2054895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27F905-A9D9-4AFE-BF94-B2AF3D6C7FBE}" type="datetimeFigureOut">
              <a:rPr lang="en-GB" smtClean="0"/>
              <a:t>20/02/2017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EE972-D323-40D2-B392-67E18FA0D53B}" type="slidenum">
              <a:rPr lang="en-GB" smtClean="0"/>
              <a:t>‹#›</a:t>
            </a:fld>
            <a:endParaRPr lang="en-GB"/>
          </a:p>
        </p:txBody>
      </p:sp>
    </p:spTree>
    <p:extLst>
      <p:ext uri="{BB962C8B-B14F-4D97-AF65-F5344CB8AC3E}">
        <p14:creationId xmlns:p14="http://schemas.microsoft.com/office/powerpoint/2010/main" val="3306156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27F905-A9D9-4AFE-BF94-B2AF3D6C7FBE}" type="datetimeFigureOut">
              <a:rPr lang="en-GB" smtClean="0"/>
              <a:t>20/02/2017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EE972-D323-40D2-B392-67E18FA0D53B}" type="slidenum">
              <a:rPr lang="en-GB" smtClean="0"/>
              <a:t>‹#›</a:t>
            </a:fld>
            <a:endParaRPr lang="en-GB"/>
          </a:p>
        </p:txBody>
      </p:sp>
    </p:spTree>
    <p:extLst>
      <p:ext uri="{BB962C8B-B14F-4D97-AF65-F5344CB8AC3E}">
        <p14:creationId xmlns:p14="http://schemas.microsoft.com/office/powerpoint/2010/main" val="2535342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D27F905-A9D9-4AFE-BF94-B2AF3D6C7FBE}" type="datetimeFigureOut">
              <a:rPr lang="en-GB" smtClean="0"/>
              <a:t>20/02/2017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EE972-D323-40D2-B392-67E18FA0D53B}" type="slidenum">
              <a:rPr lang="en-GB" smtClean="0"/>
              <a:t>‹#›</a:t>
            </a:fld>
            <a:endParaRPr lang="en-GB"/>
          </a:p>
        </p:txBody>
      </p:sp>
    </p:spTree>
    <p:extLst>
      <p:ext uri="{BB962C8B-B14F-4D97-AF65-F5344CB8AC3E}">
        <p14:creationId xmlns:p14="http://schemas.microsoft.com/office/powerpoint/2010/main" val="3079796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27F905-A9D9-4AFE-BF94-B2AF3D6C7FBE}" type="datetimeFigureOut">
              <a:rPr lang="en-GB" smtClean="0"/>
              <a:t>20/02/2017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CEE972-D323-40D2-B392-67E18FA0D53B}" type="slidenum">
              <a:rPr lang="en-GB" smtClean="0"/>
              <a:t>‹#›</a:t>
            </a:fld>
            <a:endParaRPr lang="en-GB"/>
          </a:p>
        </p:txBody>
      </p:sp>
    </p:spTree>
    <p:extLst>
      <p:ext uri="{BB962C8B-B14F-4D97-AF65-F5344CB8AC3E}">
        <p14:creationId xmlns:p14="http://schemas.microsoft.com/office/powerpoint/2010/main" val="3890367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27F905-A9D9-4AFE-BF94-B2AF3D6C7FBE}" type="datetimeFigureOut">
              <a:rPr lang="en-GB" smtClean="0"/>
              <a:t>20/02/2017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CEE972-D323-40D2-B392-67E18FA0D53B}" type="slidenum">
              <a:rPr lang="en-GB" smtClean="0"/>
              <a:t>‹#›</a:t>
            </a:fld>
            <a:endParaRPr lang="en-GB"/>
          </a:p>
        </p:txBody>
      </p:sp>
    </p:spTree>
    <p:extLst>
      <p:ext uri="{BB962C8B-B14F-4D97-AF65-F5344CB8AC3E}">
        <p14:creationId xmlns:p14="http://schemas.microsoft.com/office/powerpoint/2010/main" val="183164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27F905-A9D9-4AFE-BF94-B2AF3D6C7FBE}" type="datetimeFigureOut">
              <a:rPr lang="en-GB" smtClean="0"/>
              <a:t>20/02/2017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CEE972-D323-40D2-B392-67E18FA0D53B}" type="slidenum">
              <a:rPr lang="en-GB" smtClean="0"/>
              <a:t>‹#›</a:t>
            </a:fld>
            <a:endParaRPr lang="en-GB"/>
          </a:p>
        </p:txBody>
      </p:sp>
    </p:spTree>
    <p:extLst>
      <p:ext uri="{BB962C8B-B14F-4D97-AF65-F5344CB8AC3E}">
        <p14:creationId xmlns:p14="http://schemas.microsoft.com/office/powerpoint/2010/main" val="269296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27F905-A9D9-4AFE-BF94-B2AF3D6C7FBE}" type="datetimeFigureOut">
              <a:rPr lang="en-GB" smtClean="0"/>
              <a:t>20/02/2017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CEE972-D323-40D2-B392-67E18FA0D53B}" type="slidenum">
              <a:rPr lang="en-GB" smtClean="0"/>
              <a:t>‹#›</a:t>
            </a:fld>
            <a:endParaRPr lang="en-GB"/>
          </a:p>
        </p:txBody>
      </p:sp>
    </p:spTree>
    <p:extLst>
      <p:ext uri="{BB962C8B-B14F-4D97-AF65-F5344CB8AC3E}">
        <p14:creationId xmlns:p14="http://schemas.microsoft.com/office/powerpoint/2010/main" val="3171663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27F905-A9D9-4AFE-BF94-B2AF3D6C7FBE}" type="datetimeFigureOut">
              <a:rPr lang="en-GB" smtClean="0"/>
              <a:t>20/02/2017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CEE972-D323-40D2-B392-67E18FA0D53B}" type="slidenum">
              <a:rPr lang="en-GB" smtClean="0"/>
              <a:t>‹#›</a:t>
            </a:fld>
            <a:endParaRPr lang="en-GB"/>
          </a:p>
        </p:txBody>
      </p:sp>
    </p:spTree>
    <p:extLst>
      <p:ext uri="{BB962C8B-B14F-4D97-AF65-F5344CB8AC3E}">
        <p14:creationId xmlns:p14="http://schemas.microsoft.com/office/powerpoint/2010/main" val="3226580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27F905-A9D9-4AFE-BF94-B2AF3D6C7FBE}" type="datetimeFigureOut">
              <a:rPr lang="en-GB" smtClean="0"/>
              <a:t>20/02/2017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CEE972-D323-40D2-B392-67E18FA0D53B}" type="slidenum">
              <a:rPr lang="en-GB" smtClean="0"/>
              <a:t>‹#›</a:t>
            </a:fld>
            <a:endParaRPr lang="en-GB"/>
          </a:p>
        </p:txBody>
      </p:sp>
    </p:spTree>
    <p:extLst>
      <p:ext uri="{BB962C8B-B14F-4D97-AF65-F5344CB8AC3E}">
        <p14:creationId xmlns:p14="http://schemas.microsoft.com/office/powerpoint/2010/main" val="3164373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27F905-A9D9-4AFE-BF94-B2AF3D6C7FBE}" type="datetimeFigureOut">
              <a:rPr lang="en-GB" smtClean="0"/>
              <a:t>20/02/2017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EE972-D323-40D2-B392-67E18FA0D53B}" type="slidenum">
              <a:rPr lang="en-GB" smtClean="0"/>
              <a:t>‹#›</a:t>
            </a:fld>
            <a:endParaRPr lang="en-GB"/>
          </a:p>
        </p:txBody>
      </p:sp>
    </p:spTree>
    <p:extLst>
      <p:ext uri="{BB962C8B-B14F-4D97-AF65-F5344CB8AC3E}">
        <p14:creationId xmlns:p14="http://schemas.microsoft.com/office/powerpoint/2010/main" val="10531695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7.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7.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hlinkClick r:id="" action="ppaction://hlinkshowjump?jump=firstslide" tooltip="‘It was easier to create a high quality of discussion … than if it had been face to face. Participation in such discussions, and even observing as others critically unpacked ideas, developed my understanding … more than the traditional … approach'"/>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3751194" y="3637016"/>
            <a:ext cx="1963431" cy="1372707"/>
          </a:xfrm>
          <a:prstGeom prst="rect">
            <a:avLst/>
          </a:prstGeom>
        </p:spPr>
      </p:pic>
      <p:pic>
        <p:nvPicPr>
          <p:cNvPr id="7" name="Picture 6">
            <a:hlinkClick r:id="" action="ppaction://hlinkshowjump?jump=firstslide" tooltip="‘The introductory tasks on the discussion forums introduced me to online networking and I was surprised that I felt that I developed relationships with people through the discussion forums. I felt connected to the group’."/>
          </p:cNvPr>
          <p:cNvPicPr>
            <a:picLocks noChangeAspect="1"/>
          </p:cNvPicPr>
          <p:nvPr/>
        </p:nvPicPr>
        <p:blipFill rotWithShape="1">
          <a:blip r:embed="rId3" cstate="print">
            <a:extLst>
              <a:ext uri="{28A0092B-C50C-407E-A947-70E740481C1C}">
                <a14:useLocalDpi xmlns:a14="http://schemas.microsoft.com/office/drawing/2010/main" val="0"/>
              </a:ext>
            </a:extLst>
          </a:blip>
          <a:srcRect l="1153" t="1332"/>
          <a:stretch/>
        </p:blipFill>
        <p:spPr>
          <a:xfrm rot="16200000">
            <a:off x="584201" y="3014178"/>
            <a:ext cx="2876449" cy="3295782"/>
          </a:xfrm>
          <a:prstGeom prst="rect">
            <a:avLst/>
          </a:prstGeom>
        </p:spPr>
      </p:pic>
      <p:pic>
        <p:nvPicPr>
          <p:cNvPr id="14" name="Picture 13">
            <a:hlinkClick r:id="" action="ppaction://hlinkshowjump?jump=firstslide" tooltip="'learning online has allowed me to connect with colleagues in a way in which a classroom experience has never offered. I was able to connect in my own time, to reflect, to share my learning and support others, further enhance my criticality and enjoy [i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00000">
            <a:off x="2563612" y="4869038"/>
            <a:ext cx="2547484" cy="1871279"/>
          </a:xfrm>
          <a:prstGeom prst="rect">
            <a:avLst/>
          </a:prstGeom>
        </p:spPr>
      </p:pic>
      <p:sp>
        <p:nvSpPr>
          <p:cNvPr id="11" name="TextBox 10"/>
          <p:cNvSpPr txBox="1"/>
          <p:nvPr/>
        </p:nvSpPr>
        <p:spPr>
          <a:xfrm>
            <a:off x="559863" y="487763"/>
            <a:ext cx="8098361" cy="2769989"/>
          </a:xfrm>
          <a:prstGeom prst="rect">
            <a:avLst/>
          </a:prstGeom>
          <a:noFill/>
        </p:spPr>
        <p:txBody>
          <a:bodyPr wrap="square" rtlCol="0">
            <a:spAutoFit/>
          </a:bodyPr>
          <a:lstStyle/>
          <a:p>
            <a:r>
              <a:rPr lang="en-GB" sz="2000" i="1" dirty="0"/>
              <a:t>The impact of online discussions</a:t>
            </a:r>
          </a:p>
          <a:p>
            <a:endParaRPr lang="en-GB" sz="1400" dirty="0"/>
          </a:p>
          <a:p>
            <a:r>
              <a:rPr lang="en-GB" sz="1400" dirty="0"/>
              <a:t>Many participants </a:t>
            </a:r>
            <a:r>
              <a:rPr lang="en-GB" sz="1400" dirty="0" smtClean="0"/>
              <a:t>comment </a:t>
            </a:r>
            <a:r>
              <a:rPr lang="en-GB" sz="1400" dirty="0"/>
              <a:t>on how the opportunity to interact with peers in online discussions </a:t>
            </a:r>
            <a:r>
              <a:rPr lang="en-GB" sz="1400" dirty="0" smtClean="0"/>
              <a:t>contributes </a:t>
            </a:r>
            <a:r>
              <a:rPr lang="en-GB" sz="1400" dirty="0"/>
              <a:t>to their </a:t>
            </a:r>
            <a:r>
              <a:rPr lang="en-GB" sz="1400" dirty="0" smtClean="0"/>
              <a:t>developing criticality and comfort with Masters level learning.  To illustrate how this happens, we have developed ways of visualizing the connections between participants in these non-linear, dynamic discussions. In the examples below, the coloured squares indicate a post to a forum that initiates a discussion.  The discs represent posts made in response.  Posts made by a particular user are the same colour: you can see how some people contribute to more than one discussion, and some posts kick-start a range of different conversational lines.</a:t>
            </a:r>
          </a:p>
          <a:p>
            <a:endParaRPr lang="en-GB" sz="1400" dirty="0"/>
          </a:p>
          <a:p>
            <a:r>
              <a:rPr lang="en-GB" sz="1400" dirty="0" smtClean="0"/>
              <a:t>Hover over the discussions </a:t>
            </a:r>
            <a:r>
              <a:rPr lang="en-GB" sz="1400" dirty="0"/>
              <a:t>to see the kinds of things </a:t>
            </a:r>
            <a:r>
              <a:rPr lang="en-GB" sz="1400" dirty="0" smtClean="0"/>
              <a:t>participants say about how the forums contribute to their learning.</a:t>
            </a:r>
            <a:endParaRPr lang="en-GB" sz="1400" dirty="0"/>
          </a:p>
        </p:txBody>
      </p:sp>
      <p:pic>
        <p:nvPicPr>
          <p:cNvPr id="13" name="Picture 12">
            <a:hlinkClick r:id="" action="ppaction://hlinkshowjump?jump=firstslide" tooltip="‘The overall process of constructing formal postings forced me firm up my powers of analysis … the process of making informal postings to my peers helped create a real sense of collegiality and communal discovery’"/>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1344" y="3408339"/>
            <a:ext cx="2880795" cy="2972128"/>
          </a:xfrm>
          <a:prstGeom prst="rect">
            <a:avLst/>
          </a:prstGeom>
        </p:spPr>
      </p:pic>
    </p:spTree>
    <p:extLst>
      <p:ext uri="{BB962C8B-B14F-4D97-AF65-F5344CB8AC3E}">
        <p14:creationId xmlns:p14="http://schemas.microsoft.com/office/powerpoint/2010/main" val="2574613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ction="ppaction://hlinksldjump" tooltip="‘I read [J’s] blog on professionalism … I commented on this and raised some points about the GTCS standards … [N] then raised a point for discussion about quality assurance detracting from autonomy ..."/>
          </p:cNvPr>
          <p:cNvPicPr>
            <a:picLocks noChangeAspect="1"/>
          </p:cNvPicPr>
          <p:nvPr/>
        </p:nvPicPr>
        <p:blipFill rotWithShape="1">
          <a:blip r:embed="rId3" cstate="print">
            <a:extLst>
              <a:ext uri="{28A0092B-C50C-407E-A947-70E740481C1C}">
                <a14:useLocalDpi xmlns:a14="http://schemas.microsoft.com/office/drawing/2010/main" val="0"/>
              </a:ext>
            </a:extLst>
          </a:blip>
          <a:srcRect t="2084"/>
          <a:stretch/>
        </p:blipFill>
        <p:spPr>
          <a:xfrm rot="5400000">
            <a:off x="5870318" y="2967454"/>
            <a:ext cx="3327342" cy="2514600"/>
          </a:xfrm>
          <a:prstGeom prst="rect">
            <a:avLst/>
          </a:prstGeom>
        </p:spPr>
      </p:pic>
      <p:sp>
        <p:nvSpPr>
          <p:cNvPr id="6" name="Oval 5">
            <a:hlinkClick r:id="rId2" action="ppaction://hlinksldjump" tooltip="'There then ensued an exchange over a few comment boxes (and a few days) … This dialogue certainly exemplifies a process of advancing each other’s understanding and learning about the standards and what we mean by professionalism’"/>
          </p:cNvPr>
          <p:cNvSpPr/>
          <p:nvPr/>
        </p:nvSpPr>
        <p:spPr>
          <a:xfrm rot="5400000">
            <a:off x="7612909" y="5895853"/>
            <a:ext cx="411971" cy="397116"/>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hlinkClick r:id="rId2" action="ppaction://hlinksldjump" tooltip="‘[The] readings and discussion forums have reawakened something in me. By … using a critical framework … I was able to focus my thoughts in a critical way and use them as a starting point to ask questions and dissect, pull apart some policies'"/>
          </p:cNvPr>
          <p:cNvPicPr>
            <a:picLocks noChangeAspect="1"/>
          </p:cNvPicPr>
          <p:nvPr/>
        </p:nvPicPr>
        <p:blipFill rotWithShape="1">
          <a:blip r:embed="rId4" cstate="print">
            <a:extLst>
              <a:ext uri="{28A0092B-C50C-407E-A947-70E740481C1C}">
                <a14:useLocalDpi xmlns:a14="http://schemas.microsoft.com/office/drawing/2010/main" val="0"/>
              </a:ext>
            </a:extLst>
          </a:blip>
          <a:srcRect t="1875"/>
          <a:stretch/>
        </p:blipFill>
        <p:spPr>
          <a:xfrm rot="5400000">
            <a:off x="327250" y="3046690"/>
            <a:ext cx="2979825" cy="2514599"/>
          </a:xfrm>
          <a:prstGeom prst="rect">
            <a:avLst/>
          </a:prstGeom>
        </p:spPr>
      </p:pic>
      <p:sp>
        <p:nvSpPr>
          <p:cNvPr id="11" name="TextBox 10"/>
          <p:cNvSpPr txBox="1"/>
          <p:nvPr/>
        </p:nvSpPr>
        <p:spPr>
          <a:xfrm>
            <a:off x="559863" y="487763"/>
            <a:ext cx="8098361" cy="1908215"/>
          </a:xfrm>
          <a:prstGeom prst="rect">
            <a:avLst/>
          </a:prstGeom>
          <a:noFill/>
        </p:spPr>
        <p:txBody>
          <a:bodyPr wrap="square" rtlCol="0">
            <a:spAutoFit/>
          </a:bodyPr>
          <a:lstStyle/>
          <a:p>
            <a:r>
              <a:rPr lang="en-GB" sz="2000" i="1" dirty="0" smtClean="0"/>
              <a:t>Interacting with online resources</a:t>
            </a:r>
            <a:endParaRPr lang="en-GB" sz="2000" i="1" dirty="0"/>
          </a:p>
          <a:p>
            <a:endParaRPr lang="en-GB" sz="1400" dirty="0"/>
          </a:p>
          <a:p>
            <a:r>
              <a:rPr lang="en-GB" sz="1400" dirty="0" smtClean="0"/>
              <a:t>We also developed ways to visualize how different participants approach the module in different ways.  The images on this page show participants as black discs and the online resources they connect with as coloured squares.  Each image represents a different phase of the module.</a:t>
            </a:r>
          </a:p>
          <a:p>
            <a:endParaRPr lang="en-GB" sz="1400" dirty="0"/>
          </a:p>
          <a:p>
            <a:r>
              <a:rPr lang="en-GB" sz="1400" dirty="0" smtClean="0"/>
              <a:t>You can see how different patterns of resource-use emerge, highlighting the flexibility of the module and how it allows individuals to engage in ways that suit them.  Hover over the images to see participants’ comments.</a:t>
            </a:r>
            <a:endParaRPr lang="en-GB" sz="1400" dirty="0"/>
          </a:p>
        </p:txBody>
      </p:sp>
      <p:pic>
        <p:nvPicPr>
          <p:cNvPr id="4" name="Picture 3">
            <a:hlinkClick r:id="rId2" action="ppaction://hlinksldjump" tooltip="I think the clear course break downs and frequent targets allowed me to manage the transition more easily and cope with the workload. It focused my work and prevented me from falling behind.'"/>
          </p:cNvPr>
          <p:cNvPicPr>
            <a:picLocks noChangeAspect="1"/>
          </p:cNvPicPr>
          <p:nvPr/>
        </p:nvPicPr>
        <p:blipFill rotWithShape="1">
          <a:blip r:embed="rId5" cstate="print">
            <a:extLst>
              <a:ext uri="{28A0092B-C50C-407E-A947-70E740481C1C}">
                <a14:useLocalDpi xmlns:a14="http://schemas.microsoft.com/office/drawing/2010/main" val="0"/>
              </a:ext>
            </a:extLst>
          </a:blip>
          <a:srcRect t="2292"/>
          <a:stretch/>
        </p:blipFill>
        <p:spPr>
          <a:xfrm>
            <a:off x="3059747" y="3066215"/>
            <a:ext cx="2946058" cy="2475547"/>
          </a:xfrm>
          <a:prstGeom prst="rect">
            <a:avLst/>
          </a:prstGeom>
        </p:spPr>
      </p:pic>
      <p:sp>
        <p:nvSpPr>
          <p:cNvPr id="15" name="Oval 14">
            <a:hlinkClick r:id="rId2" action="ppaction://hlinksldjump" tooltip="'I was able to connect in my own time, to reflect, to share my learning and support others, further enhance my own criticality and enjoy the experience’"/>
          </p:cNvPr>
          <p:cNvSpPr/>
          <p:nvPr/>
        </p:nvSpPr>
        <p:spPr>
          <a:xfrm>
            <a:off x="4602646" y="5613666"/>
            <a:ext cx="212580" cy="274759"/>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hlinkClick r:id="rId2" action="ppaction://hlinksldjump" tooltip="‘the abstract ideas and constructs took me far outside my comfort zone, presenting me with a challenge that has vastly improved my capacity to critically analyse policy, media and literature’"/>
          </p:cNvPr>
          <p:cNvSpPr/>
          <p:nvPr/>
        </p:nvSpPr>
        <p:spPr>
          <a:xfrm rot="5400000">
            <a:off x="1412618" y="5895854"/>
            <a:ext cx="411971" cy="397116"/>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6060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5776" y="2415396"/>
            <a:ext cx="4378479" cy="3190202"/>
          </a:xfrm>
          <a:prstGeom prst="rect">
            <a:avLst/>
          </a:prstGeom>
        </p:spPr>
      </p:pic>
      <p:pic>
        <p:nvPicPr>
          <p:cNvPr id="9"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553" y="2415396"/>
            <a:ext cx="4376297" cy="3188612"/>
          </a:xfrm>
          <a:prstGeom prst="rect">
            <a:avLst/>
          </a:prstGeom>
        </p:spPr>
      </p:pic>
      <p:sp>
        <p:nvSpPr>
          <p:cNvPr id="11" name="TextBox 10"/>
          <p:cNvSpPr txBox="1"/>
          <p:nvPr/>
        </p:nvSpPr>
        <p:spPr>
          <a:xfrm>
            <a:off x="559863" y="487763"/>
            <a:ext cx="8098361" cy="1046440"/>
          </a:xfrm>
          <a:prstGeom prst="rect">
            <a:avLst/>
          </a:prstGeom>
          <a:noFill/>
        </p:spPr>
        <p:txBody>
          <a:bodyPr wrap="square" rtlCol="0">
            <a:spAutoFit/>
          </a:bodyPr>
          <a:lstStyle/>
          <a:p>
            <a:r>
              <a:rPr lang="en-GB" sz="2000" i="1" dirty="0" smtClean="0"/>
              <a:t>Influencing each other</a:t>
            </a:r>
            <a:endParaRPr lang="en-GB" sz="2000" i="1" dirty="0"/>
          </a:p>
          <a:p>
            <a:endParaRPr lang="en-GB" sz="1400" dirty="0"/>
          </a:p>
          <a:p>
            <a:r>
              <a:rPr lang="en-GB" sz="1400" dirty="0" smtClean="0"/>
              <a:t>Participants in one module cohort were given the opportunity to identify other participants who had helped their learning and whom they felt they helped.  The images below show these perceived connections.. </a:t>
            </a:r>
            <a:endParaRPr lang="en-GB" sz="1400" dirty="0"/>
          </a:p>
        </p:txBody>
      </p:sp>
      <p:sp>
        <p:nvSpPr>
          <p:cNvPr id="12" name="TextBox 11"/>
          <p:cNvSpPr txBox="1"/>
          <p:nvPr/>
        </p:nvSpPr>
        <p:spPr>
          <a:xfrm>
            <a:off x="1104181" y="5617466"/>
            <a:ext cx="2967487" cy="615553"/>
          </a:xfrm>
          <a:prstGeom prst="rect">
            <a:avLst/>
          </a:prstGeom>
          <a:noFill/>
        </p:spPr>
        <p:txBody>
          <a:bodyPr wrap="square" rtlCol="0">
            <a:spAutoFit/>
          </a:bodyPr>
          <a:lstStyle/>
          <a:p>
            <a:r>
              <a:rPr lang="en-GB" sz="2000" i="1" dirty="0" smtClean="0"/>
              <a:t>Whom did I help to learn?</a:t>
            </a:r>
            <a:endParaRPr lang="en-GB" sz="2000" i="1" dirty="0"/>
          </a:p>
          <a:p>
            <a:endParaRPr lang="en-GB" sz="1400" dirty="0"/>
          </a:p>
        </p:txBody>
      </p:sp>
      <p:sp>
        <p:nvSpPr>
          <p:cNvPr id="13" name="TextBox 12"/>
          <p:cNvSpPr txBox="1"/>
          <p:nvPr/>
        </p:nvSpPr>
        <p:spPr>
          <a:xfrm>
            <a:off x="5386987" y="5625836"/>
            <a:ext cx="2995191" cy="615553"/>
          </a:xfrm>
          <a:prstGeom prst="rect">
            <a:avLst/>
          </a:prstGeom>
          <a:noFill/>
        </p:spPr>
        <p:txBody>
          <a:bodyPr wrap="square" rtlCol="0">
            <a:spAutoFit/>
          </a:bodyPr>
          <a:lstStyle/>
          <a:p>
            <a:r>
              <a:rPr lang="en-GB" sz="2000" i="1" dirty="0" smtClean="0"/>
              <a:t>Who helped me to learn?</a:t>
            </a:r>
            <a:endParaRPr lang="en-GB" sz="2000" i="1" dirty="0"/>
          </a:p>
          <a:p>
            <a:endParaRPr lang="en-GB" sz="1400" dirty="0"/>
          </a:p>
        </p:txBody>
      </p:sp>
      <p:sp>
        <p:nvSpPr>
          <p:cNvPr id="14" name="Oval 13">
            <a:hlinkClick r:id="rId4" action="ppaction://hlinksldjump" tooltip="‘The whole experience of working with a group of unknown colleagues, in a collaborative manner, completely online, was surprisingly enjoyable and fruitful’"/>
          </p:cNvPr>
          <p:cNvSpPr/>
          <p:nvPr/>
        </p:nvSpPr>
        <p:spPr>
          <a:xfrm>
            <a:off x="356553" y="2415396"/>
            <a:ext cx="3715115" cy="1057598"/>
          </a:xfrm>
          <a:prstGeom prst="ellipse">
            <a:avLst/>
          </a:prstGeom>
          <a:solidFill>
            <a:schemeClr val="bg1">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hlinkClick r:id="rId4" action="ppaction://hlinksldjump" tooltip="‘The digital space ... removed the barriers of sector, hierarchy and geography. Professionals of all levels and backgrounds were able to contribute to each other’s learning ... by working together or providing a critique/commentary on each other’s work’"/>
          </p:cNvPr>
          <p:cNvSpPr/>
          <p:nvPr/>
        </p:nvSpPr>
        <p:spPr>
          <a:xfrm>
            <a:off x="5005954" y="4192578"/>
            <a:ext cx="1878628" cy="1433257"/>
          </a:xfrm>
          <a:prstGeom prst="ellipse">
            <a:avLst/>
          </a:prstGeom>
          <a:solidFill>
            <a:schemeClr val="bg1">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hlinkClick r:id="rId4" action="ppaction://hlinksldjump" tooltip=" ‘The increasing infusion of web technologies really does have a fascinating potential to 'Having the ability to have professional dialogue with so many colleagues from different local authorities and sectors shows the endless possibilities'"/>
          </p:cNvPr>
          <p:cNvSpPr/>
          <p:nvPr/>
        </p:nvSpPr>
        <p:spPr>
          <a:xfrm>
            <a:off x="5005954" y="2408669"/>
            <a:ext cx="1878628" cy="1295426"/>
          </a:xfrm>
          <a:prstGeom prst="ellipse">
            <a:avLst/>
          </a:prstGeom>
          <a:solidFill>
            <a:schemeClr val="bg1">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hlinkClick r:id="rId4" action="ppaction://hlinksldjump" tooltip="Professional learning online has allowed me to connect with colleagues in a way in which a classroom experience has never offered.'"/>
          </p:cNvPr>
          <p:cNvSpPr/>
          <p:nvPr/>
        </p:nvSpPr>
        <p:spPr>
          <a:xfrm>
            <a:off x="7346197" y="2408670"/>
            <a:ext cx="1642819" cy="3325704"/>
          </a:xfrm>
          <a:prstGeom prst="ellipse">
            <a:avLst/>
          </a:prstGeom>
          <a:solidFill>
            <a:schemeClr val="bg1">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hlinkClick r:id="rId4" action="ppaction://hlinksldjump" tooltip="'This enriched my learning by revealing what I had either missed or interpreted differently. It encouraged me to reflect on what my own bias might be when approaching a text’"/>
          </p:cNvPr>
          <p:cNvSpPr/>
          <p:nvPr/>
        </p:nvSpPr>
        <p:spPr>
          <a:xfrm>
            <a:off x="2936915" y="4210408"/>
            <a:ext cx="1730087" cy="1218338"/>
          </a:xfrm>
          <a:prstGeom prst="ellipse">
            <a:avLst/>
          </a:prstGeom>
          <a:solidFill>
            <a:schemeClr val="bg1">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hlinkClick r:id="rId4" action="ppaction://hlinksldjump" tooltip="'I found that by identifying where others were being descriptive rather than critical I was able to find the same flaw in my own work and seek to rectify it. Equally, I regularly found others had gained different insights from the same readings'"/>
          </p:cNvPr>
          <p:cNvSpPr/>
          <p:nvPr/>
        </p:nvSpPr>
        <p:spPr>
          <a:xfrm>
            <a:off x="505920" y="4117130"/>
            <a:ext cx="1439113" cy="1382750"/>
          </a:xfrm>
          <a:prstGeom prst="ellipse">
            <a:avLst/>
          </a:prstGeom>
          <a:solidFill>
            <a:schemeClr val="bg1">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22285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TotalTime>
  <Words>276</Words>
  <Application>Microsoft Office PowerPoint</Application>
  <PresentationFormat>On-screen Show (4:3)</PresentationFormat>
  <Paragraphs>15</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Company>Abertay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Benefiting from online discussions with peers</dc:title>
  <dc:creator>Anna Wilson</dc:creator>
  <cp:lastModifiedBy>Ann Russell</cp:lastModifiedBy>
  <cp:revision>17</cp:revision>
  <dcterms:created xsi:type="dcterms:W3CDTF">2017-02-07T11:51:50Z</dcterms:created>
  <dcterms:modified xsi:type="dcterms:W3CDTF">2017-02-20T11:15:12Z</dcterms:modified>
</cp:coreProperties>
</file>