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8" r:id="rId3"/>
    <p:sldId id="257" r:id="rId4"/>
    <p:sldId id="259" r:id="rId5"/>
    <p:sldId id="260" r:id="rId6"/>
    <p:sldId id="262" r:id="rId7"/>
    <p:sldId id="263" r:id="rId8"/>
    <p:sldId id="264" r:id="rId9"/>
    <p:sldId id="265" r:id="rId10"/>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39E5"/>
    <a:srgbClr val="4B92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8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453E4536-6920-4645-9E66-552A339EC539}" type="datetimeFigureOut">
              <a:rPr lang="en-GB" smtClean="0"/>
              <a:t>20/03/2017</a:t>
            </a:fld>
            <a:endParaRPr lang="en-GB"/>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49B0B857-017C-42DC-BFAB-DE3770F4D220}" type="slidenum">
              <a:rPr lang="en-GB" smtClean="0"/>
              <a:t>‹#›</a:t>
            </a:fld>
            <a:endParaRPr lang="en-GB"/>
          </a:p>
        </p:txBody>
      </p:sp>
    </p:spTree>
    <p:extLst>
      <p:ext uri="{BB962C8B-B14F-4D97-AF65-F5344CB8AC3E}">
        <p14:creationId xmlns:p14="http://schemas.microsoft.com/office/powerpoint/2010/main" val="3500760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E111C323-F55F-4EF1-AD1C-23231B7BB088}" type="datetimeFigureOut">
              <a:rPr lang="en-GB" smtClean="0"/>
              <a:t>20/03/2017</a:t>
            </a:fld>
            <a:endParaRPr lang="en-GB"/>
          </a:p>
        </p:txBody>
      </p:sp>
      <p:sp>
        <p:nvSpPr>
          <p:cNvPr id="4" name="Slide Image Placeholder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AFAD8478-6873-4137-A541-8E96844010D2}" type="slidenum">
              <a:rPr lang="en-GB" smtClean="0"/>
              <a:t>‹#›</a:t>
            </a:fld>
            <a:endParaRPr lang="en-GB"/>
          </a:p>
        </p:txBody>
      </p:sp>
    </p:spTree>
    <p:extLst>
      <p:ext uri="{BB962C8B-B14F-4D97-AF65-F5344CB8AC3E}">
        <p14:creationId xmlns:p14="http://schemas.microsoft.com/office/powerpoint/2010/main" val="414664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FAD8478-6873-4137-A541-8E96844010D2}" type="slidenum">
              <a:rPr lang="en-GB" smtClean="0"/>
              <a:t>9</a:t>
            </a:fld>
            <a:endParaRPr lang="en-GB"/>
          </a:p>
        </p:txBody>
      </p:sp>
    </p:spTree>
    <p:extLst>
      <p:ext uri="{BB962C8B-B14F-4D97-AF65-F5344CB8AC3E}">
        <p14:creationId xmlns:p14="http://schemas.microsoft.com/office/powerpoint/2010/main" val="257433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B2E68-2E99-4FF4-8BD6-F498C380BBAF}"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416385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B2E68-2E99-4FF4-8BD6-F498C380BBAF}"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418167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B2E68-2E99-4FF4-8BD6-F498C380BBAF}"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405994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B2E68-2E99-4FF4-8BD6-F498C380BBAF}"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1447571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B2E68-2E99-4FF4-8BD6-F498C380BBAF}"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380807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B2E68-2E99-4FF4-8BD6-F498C380BBAF}" type="datetimeFigureOut">
              <a:rPr lang="en-GB" smtClean="0"/>
              <a:t>20/03/2017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47882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B2E68-2E99-4FF4-8BD6-F498C380BBAF}" type="datetimeFigureOut">
              <a:rPr lang="en-GB" smtClean="0"/>
              <a:t>20/03/2017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190210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6B2E68-2E99-4FF4-8BD6-F498C380BBAF}" type="datetimeFigureOut">
              <a:rPr lang="en-GB" smtClean="0"/>
              <a:t>20/03/2017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1901638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B2E68-2E99-4FF4-8BD6-F498C380BBAF}" type="datetimeFigureOut">
              <a:rPr lang="en-GB" smtClean="0"/>
              <a:t>20/03/2017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82504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B2E68-2E99-4FF4-8BD6-F498C380BBAF}" type="datetimeFigureOut">
              <a:rPr lang="en-GB" smtClean="0"/>
              <a:t>20/03/2017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197064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B2E68-2E99-4FF4-8BD6-F498C380BBAF}" type="datetimeFigureOut">
              <a:rPr lang="en-GB" smtClean="0"/>
              <a:t>20/03/2017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9F1BB-212A-409E-B960-3A32317C7637}" type="slidenum">
              <a:rPr lang="en-GB" smtClean="0"/>
              <a:t>‹#›</a:t>
            </a:fld>
            <a:endParaRPr lang="en-GB"/>
          </a:p>
        </p:txBody>
      </p:sp>
    </p:spTree>
    <p:extLst>
      <p:ext uri="{BB962C8B-B14F-4D97-AF65-F5344CB8AC3E}">
        <p14:creationId xmlns:p14="http://schemas.microsoft.com/office/powerpoint/2010/main" val="365300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B2E68-2E99-4FF4-8BD6-F498C380BBAF}" type="datetimeFigureOut">
              <a:rPr lang="en-GB" smtClean="0"/>
              <a:t>20/03/2017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F1BB-212A-409E-B960-3A32317C7637}" type="slidenum">
              <a:rPr lang="en-GB" smtClean="0"/>
              <a:t>‹#›</a:t>
            </a:fld>
            <a:endParaRPr lang="en-GB"/>
          </a:p>
        </p:txBody>
      </p:sp>
    </p:spTree>
    <p:extLst>
      <p:ext uri="{BB962C8B-B14F-4D97-AF65-F5344CB8AC3E}">
        <p14:creationId xmlns:p14="http://schemas.microsoft.com/office/powerpoint/2010/main" val="2431539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en-GB" dirty="0" smtClean="0"/>
              <a:t>Upping the Ante: </a:t>
            </a:r>
            <a:r>
              <a:rPr lang="en-GB" sz="4400" dirty="0" smtClean="0"/>
              <a:t>Transitions to Honours level study</a:t>
            </a:r>
            <a:endParaRPr lang="en-GB" dirty="0"/>
          </a:p>
        </p:txBody>
      </p:sp>
      <p:sp>
        <p:nvSpPr>
          <p:cNvPr id="3" name="Subtitle 2"/>
          <p:cNvSpPr>
            <a:spLocks noGrp="1"/>
          </p:cNvSpPr>
          <p:nvPr>
            <p:ph type="subTitle" idx="1"/>
          </p:nvPr>
        </p:nvSpPr>
        <p:spPr>
          <a:xfrm>
            <a:off x="1600200" y="4305300"/>
            <a:ext cx="6858000" cy="952500"/>
          </a:xfrm>
        </p:spPr>
        <p:txBody>
          <a:bodyPr/>
          <a:lstStyle/>
          <a:p>
            <a:pPr algn="r"/>
            <a:r>
              <a:rPr lang="en-GB" dirty="0" smtClean="0"/>
              <a:t>Dr Ross Goutcher, Psychology</a:t>
            </a:r>
          </a:p>
          <a:p>
            <a:pPr algn="r"/>
            <a:r>
              <a:rPr lang="en-GB" dirty="0" smtClean="0"/>
              <a:t>Dr Mary McCulloch, Academic Development</a:t>
            </a:r>
            <a:endParaRPr lang="en-GB" dirty="0"/>
          </a:p>
        </p:txBody>
      </p:sp>
      <p:grpSp>
        <p:nvGrpSpPr>
          <p:cNvPr id="8" name="Group 7"/>
          <p:cNvGrpSpPr/>
          <p:nvPr/>
        </p:nvGrpSpPr>
        <p:grpSpPr>
          <a:xfrm>
            <a:off x="400050" y="4548188"/>
            <a:ext cx="1790700" cy="1814512"/>
            <a:chOff x="1343025" y="1866900"/>
            <a:chExt cx="2190750" cy="2543175"/>
          </a:xfrm>
        </p:grpSpPr>
        <p:sp>
          <p:nvSpPr>
            <p:cNvPr id="9" name="Up Arrow 8"/>
            <p:cNvSpPr/>
            <p:nvPr/>
          </p:nvSpPr>
          <p:spPr>
            <a:xfrm>
              <a:off x="1343025" y="2714625"/>
              <a:ext cx="676274" cy="1695450"/>
            </a:xfrm>
            <a:prstGeom prst="upArrow">
              <a:avLst/>
            </a:prstGeom>
            <a:solidFill>
              <a:srgbClr val="5E39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Up Arrow 9"/>
            <p:cNvSpPr/>
            <p:nvPr/>
          </p:nvSpPr>
          <p:spPr>
            <a:xfrm>
              <a:off x="2019300" y="2295525"/>
              <a:ext cx="752474" cy="2114550"/>
            </a:xfrm>
            <a:prstGeom prst="upArrow">
              <a:avLst/>
            </a:prstGeom>
            <a:solidFill>
              <a:srgbClr val="5E39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Up Arrow 10"/>
            <p:cNvSpPr/>
            <p:nvPr/>
          </p:nvSpPr>
          <p:spPr>
            <a:xfrm>
              <a:off x="2771774" y="1866900"/>
              <a:ext cx="762001" cy="2543175"/>
            </a:xfrm>
            <a:prstGeom prst="upArrow">
              <a:avLst>
                <a:gd name="adj1" fmla="val 50000"/>
                <a:gd name="adj2" fmla="val 57500"/>
              </a:avLst>
            </a:prstGeom>
            <a:solidFill>
              <a:srgbClr val="5E39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63114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an Honours student do?</a:t>
            </a:r>
            <a:endParaRPr lang="en-GB" dirty="0"/>
          </a:p>
        </p:txBody>
      </p:sp>
      <p:sp>
        <p:nvSpPr>
          <p:cNvPr id="3" name="Content Placeholder 2"/>
          <p:cNvSpPr>
            <a:spLocks noGrp="1"/>
          </p:cNvSpPr>
          <p:nvPr>
            <p:ph idx="1"/>
          </p:nvPr>
        </p:nvSpPr>
        <p:spPr>
          <a:xfrm>
            <a:off x="628650" y="2019299"/>
            <a:ext cx="7886700" cy="4157663"/>
          </a:xfrm>
        </p:spPr>
        <p:txBody>
          <a:bodyPr/>
          <a:lstStyle/>
          <a:p>
            <a:pPr marL="0" indent="0">
              <a:buNone/>
            </a:pPr>
            <a:r>
              <a:rPr lang="en-GB" dirty="0" smtClean="0"/>
              <a:t>SCQF Level 10 descriptors </a:t>
            </a:r>
            <a:r>
              <a:rPr lang="en-GB" dirty="0"/>
              <a:t>include ‘a critical understanding of principal theories’, ‘detailed knowledge and understanding’, the ability to ‘exercise autonomy … in professional … activities’, to ‘make formal presentations’, to ‘demonstrate some originality and creativity’, and to ‘critically review …knowledge, … and thinking in a subject’</a:t>
            </a:r>
            <a:endParaRPr lang="en-GB" dirty="0"/>
          </a:p>
        </p:txBody>
      </p:sp>
    </p:spTree>
    <p:extLst>
      <p:ext uri="{BB962C8B-B14F-4D97-AF65-F5344CB8AC3E}">
        <p14:creationId xmlns:p14="http://schemas.microsoft.com/office/powerpoint/2010/main" val="139652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275" y="987425"/>
            <a:ext cx="7886700" cy="4351338"/>
          </a:xfrm>
        </p:spPr>
        <p:txBody>
          <a:bodyPr/>
          <a:lstStyle/>
          <a:p>
            <a:pPr marL="0" indent="0">
              <a:buNone/>
            </a:pPr>
            <a:r>
              <a:rPr lang="en-GB" sz="3600" dirty="0" smtClean="0"/>
              <a:t>And the graduate attributes say students should be:</a:t>
            </a:r>
          </a:p>
          <a:p>
            <a:pPr marL="0" indent="0">
              <a:buNone/>
            </a:pPr>
            <a:endParaRPr lang="en-GB" dirty="0"/>
          </a:p>
          <a:p>
            <a:pPr lvl="0"/>
            <a:r>
              <a:rPr lang="en-GB" dirty="0"/>
              <a:t>Scholarly and skilled within and between disciplines</a:t>
            </a:r>
          </a:p>
          <a:p>
            <a:pPr lvl="0"/>
            <a:r>
              <a:rPr lang="en-GB" dirty="0"/>
              <a:t>Intellectually curious and research minded</a:t>
            </a:r>
          </a:p>
          <a:p>
            <a:pPr lvl="0"/>
            <a:r>
              <a:rPr lang="en-GB" dirty="0"/>
              <a:t>Committed to personal and professional development</a:t>
            </a:r>
          </a:p>
          <a:p>
            <a:pPr lvl="0"/>
            <a:r>
              <a:rPr lang="en-GB" dirty="0"/>
              <a:t>Engaged individuals with a global perspective</a:t>
            </a:r>
          </a:p>
          <a:p>
            <a:pPr marL="0" indent="0">
              <a:buNone/>
            </a:pPr>
            <a:endParaRPr lang="en-GB" dirty="0"/>
          </a:p>
        </p:txBody>
      </p:sp>
    </p:spTree>
    <p:extLst>
      <p:ext uri="{BB962C8B-B14F-4D97-AF65-F5344CB8AC3E}">
        <p14:creationId xmlns:p14="http://schemas.microsoft.com/office/powerpoint/2010/main" val="172339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09600"/>
            <a:ext cx="7886700" cy="5567363"/>
          </a:xfrm>
        </p:spPr>
        <p:txBody>
          <a:bodyPr/>
          <a:lstStyle/>
          <a:p>
            <a:pPr marL="0" lvl="0" indent="0">
              <a:buNone/>
            </a:pPr>
            <a:r>
              <a:rPr lang="en-GB" sz="3600" dirty="0" smtClean="0"/>
              <a:t>In discussion with staff, honours and pre-Honours students, all were asked:</a:t>
            </a:r>
          </a:p>
          <a:p>
            <a:pPr marL="0" lvl="0" indent="0">
              <a:buNone/>
            </a:pPr>
            <a:endParaRPr lang="en-GB" sz="3200" dirty="0" smtClean="0"/>
          </a:p>
          <a:p>
            <a:pPr marL="0" lvl="0" indent="0">
              <a:buNone/>
            </a:pPr>
            <a:r>
              <a:rPr lang="en-GB" sz="3200" dirty="0" smtClean="0"/>
              <a:t>What </a:t>
            </a:r>
            <a:r>
              <a:rPr lang="en-GB" sz="3200" dirty="0"/>
              <a:t>do you think Honours level study is about? How is it different from earlier years?</a:t>
            </a:r>
          </a:p>
          <a:p>
            <a:pPr marL="0" lvl="0" indent="0">
              <a:buNone/>
            </a:pPr>
            <a:r>
              <a:rPr lang="en-GB" sz="3200" dirty="0"/>
              <a:t>What skills/traits/abilities/knowledge do </a:t>
            </a:r>
            <a:r>
              <a:rPr lang="en-GB" sz="3200" dirty="0" smtClean="0"/>
              <a:t>students expect </a:t>
            </a:r>
            <a:r>
              <a:rPr lang="en-GB" sz="3200" dirty="0"/>
              <a:t>to need to succeed at Honours level?</a:t>
            </a:r>
          </a:p>
          <a:p>
            <a:pPr marL="0" lvl="0" indent="0">
              <a:buNone/>
            </a:pPr>
            <a:r>
              <a:rPr lang="en-GB" sz="3200" dirty="0" smtClean="0"/>
              <a:t>Is </a:t>
            </a:r>
            <a:r>
              <a:rPr lang="en-GB" sz="3200" dirty="0"/>
              <a:t>Honours important? Why</a:t>
            </a:r>
            <a:r>
              <a:rPr lang="en-GB" sz="3200" dirty="0" smtClean="0"/>
              <a:t>?</a:t>
            </a:r>
          </a:p>
          <a:p>
            <a:pPr lvl="0"/>
            <a:endParaRPr lang="en-GB" dirty="0"/>
          </a:p>
          <a:p>
            <a:endParaRPr lang="en-GB" dirty="0"/>
          </a:p>
        </p:txBody>
      </p:sp>
    </p:spTree>
    <p:extLst>
      <p:ext uri="{BB962C8B-B14F-4D97-AF65-F5344CB8AC3E}">
        <p14:creationId xmlns:p14="http://schemas.microsoft.com/office/powerpoint/2010/main" val="38949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4325" y="4762501"/>
            <a:ext cx="7972424" cy="12287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14324" y="2990850"/>
            <a:ext cx="7972425" cy="12573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314325" y="809625"/>
            <a:ext cx="7972425" cy="15954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247650" y="295275"/>
            <a:ext cx="8267700" cy="5881688"/>
          </a:xfrm>
        </p:spPr>
        <p:txBody>
          <a:bodyPr>
            <a:normAutofit fontScale="92500"/>
          </a:bodyPr>
          <a:lstStyle/>
          <a:p>
            <a:pPr marL="0" lvl="0" indent="0">
              <a:buNone/>
            </a:pPr>
            <a:r>
              <a:rPr lang="en-GB" dirty="0"/>
              <a:t>Pre </a:t>
            </a:r>
            <a:r>
              <a:rPr lang="en-GB" dirty="0" smtClean="0"/>
              <a:t>Honours students</a:t>
            </a:r>
          </a:p>
          <a:p>
            <a:pPr marL="0" lvl="0" indent="0">
              <a:buNone/>
            </a:pPr>
            <a:r>
              <a:rPr lang="en-GB" dirty="0"/>
              <a:t>How do you expect to change, and how should you change, during Honours?</a:t>
            </a:r>
          </a:p>
          <a:p>
            <a:pPr marL="0" lvl="0" indent="0">
              <a:buNone/>
            </a:pPr>
            <a:r>
              <a:rPr lang="en-GB" dirty="0"/>
              <a:t>Do you think you are ready for Honours level study? If so, why? If not, why not</a:t>
            </a:r>
            <a:r>
              <a:rPr lang="en-GB" dirty="0" smtClean="0"/>
              <a:t>?</a:t>
            </a:r>
            <a:endParaRPr lang="en-GB" dirty="0"/>
          </a:p>
          <a:p>
            <a:pPr marL="0" lvl="0" indent="0">
              <a:buNone/>
            </a:pPr>
            <a:r>
              <a:rPr lang="en-GB" dirty="0" smtClean="0"/>
              <a:t>4</a:t>
            </a:r>
            <a:r>
              <a:rPr lang="en-GB" baseline="30000" dirty="0" smtClean="0"/>
              <a:t>th</a:t>
            </a:r>
            <a:r>
              <a:rPr lang="en-GB" dirty="0" smtClean="0"/>
              <a:t> Year Students</a:t>
            </a:r>
          </a:p>
          <a:p>
            <a:pPr marL="0" lvl="0" indent="0">
              <a:buNone/>
            </a:pPr>
            <a:r>
              <a:rPr lang="en-GB" dirty="0"/>
              <a:t>What has changed about you during Honours?</a:t>
            </a:r>
          </a:p>
          <a:p>
            <a:pPr marL="0" lvl="0" indent="0">
              <a:buNone/>
            </a:pPr>
            <a:r>
              <a:rPr lang="en-GB" dirty="0"/>
              <a:t>Do you think you were ready for Honours level study when you reached it? If so, why? If not, why not</a:t>
            </a:r>
            <a:r>
              <a:rPr lang="en-GB" dirty="0" smtClean="0"/>
              <a:t>?</a:t>
            </a:r>
            <a:endParaRPr lang="en-GB" dirty="0"/>
          </a:p>
          <a:p>
            <a:pPr marL="0" lvl="0" indent="0">
              <a:buNone/>
            </a:pPr>
            <a:r>
              <a:rPr lang="en-GB" dirty="0" smtClean="0"/>
              <a:t>Staff</a:t>
            </a:r>
          </a:p>
          <a:p>
            <a:pPr marL="0" lvl="0" indent="0">
              <a:buNone/>
            </a:pPr>
            <a:r>
              <a:rPr lang="en-GB" dirty="0"/>
              <a:t>What changes, and what should change, during Honours?</a:t>
            </a:r>
          </a:p>
          <a:p>
            <a:pPr marL="0" lvl="0" indent="0">
              <a:buNone/>
            </a:pPr>
            <a:r>
              <a:rPr lang="en-GB" dirty="0"/>
              <a:t>When students begin Honours level study, are they ready for it? If so, why? If not, why not? Is this a problem?</a:t>
            </a:r>
          </a:p>
          <a:p>
            <a:pPr lvl="0"/>
            <a:endParaRPr lang="en-GB" dirty="0"/>
          </a:p>
          <a:p>
            <a:endParaRPr lang="en-GB" dirty="0"/>
          </a:p>
        </p:txBody>
      </p:sp>
    </p:spTree>
    <p:extLst>
      <p:ext uri="{BB962C8B-B14F-4D97-AF65-F5344CB8AC3E}">
        <p14:creationId xmlns:p14="http://schemas.microsoft.com/office/powerpoint/2010/main" val="2491417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Articulated differences</a:t>
            </a:r>
            <a:endParaRPr lang="en-GB" dirty="0"/>
          </a:p>
        </p:txBody>
      </p:sp>
      <p:sp>
        <p:nvSpPr>
          <p:cNvPr id="5" name="Text Placeholder 4"/>
          <p:cNvSpPr>
            <a:spLocks noGrp="1"/>
          </p:cNvSpPr>
          <p:nvPr>
            <p:ph type="body" idx="1"/>
          </p:nvPr>
        </p:nvSpPr>
        <p:spPr/>
        <p:txBody>
          <a:bodyPr/>
          <a:lstStyle/>
          <a:p>
            <a:r>
              <a:rPr lang="en-GB" dirty="0" smtClean="0"/>
              <a:t>staff</a:t>
            </a:r>
            <a:endParaRPr lang="en-GB" dirty="0"/>
          </a:p>
        </p:txBody>
      </p:sp>
      <p:sp>
        <p:nvSpPr>
          <p:cNvPr id="3" name="Content Placeholder 2"/>
          <p:cNvSpPr>
            <a:spLocks noGrp="1"/>
          </p:cNvSpPr>
          <p:nvPr>
            <p:ph sz="half" idx="2"/>
          </p:nvPr>
        </p:nvSpPr>
        <p:spPr>
          <a:xfrm>
            <a:off x="629842" y="2505075"/>
            <a:ext cx="3646883" cy="3684588"/>
          </a:xfrm>
        </p:spPr>
        <p:txBody>
          <a:bodyPr>
            <a:normAutofit/>
          </a:bodyPr>
          <a:lstStyle/>
          <a:p>
            <a:r>
              <a:rPr lang="en-GB" dirty="0" smtClean="0"/>
              <a:t>independence </a:t>
            </a:r>
            <a:r>
              <a:rPr lang="en-GB" dirty="0"/>
              <a:t>of learning and </a:t>
            </a:r>
            <a:r>
              <a:rPr lang="en-GB" dirty="0" smtClean="0"/>
              <a:t>complexity</a:t>
            </a:r>
          </a:p>
          <a:p>
            <a:r>
              <a:rPr lang="en-GB" dirty="0" smtClean="0"/>
              <a:t>issues </a:t>
            </a:r>
            <a:r>
              <a:rPr lang="en-GB" dirty="0"/>
              <a:t>of critical </a:t>
            </a:r>
            <a:r>
              <a:rPr lang="en-GB" dirty="0" smtClean="0"/>
              <a:t>evaluation</a:t>
            </a:r>
            <a:endParaRPr lang="en-GB" dirty="0"/>
          </a:p>
        </p:txBody>
      </p:sp>
      <p:sp>
        <p:nvSpPr>
          <p:cNvPr id="6" name="Text Placeholder 5"/>
          <p:cNvSpPr>
            <a:spLocks noGrp="1"/>
          </p:cNvSpPr>
          <p:nvPr>
            <p:ph type="body" sz="quarter" idx="3"/>
          </p:nvPr>
        </p:nvSpPr>
        <p:spPr/>
        <p:txBody>
          <a:bodyPr/>
          <a:lstStyle/>
          <a:p>
            <a:r>
              <a:rPr lang="en-GB" dirty="0" smtClean="0"/>
              <a:t>students</a:t>
            </a:r>
            <a:endParaRPr lang="en-GB" dirty="0"/>
          </a:p>
        </p:txBody>
      </p:sp>
      <p:sp>
        <p:nvSpPr>
          <p:cNvPr id="4" name="Content Placeholder 3"/>
          <p:cNvSpPr>
            <a:spLocks noGrp="1"/>
          </p:cNvSpPr>
          <p:nvPr>
            <p:ph sz="quarter" idx="4"/>
          </p:nvPr>
        </p:nvSpPr>
        <p:spPr/>
        <p:txBody>
          <a:bodyPr>
            <a:normAutofit/>
          </a:bodyPr>
          <a:lstStyle/>
          <a:p>
            <a:r>
              <a:rPr lang="en-GB" dirty="0"/>
              <a:t>independence of action, or difficulty and intensity of </a:t>
            </a:r>
            <a:r>
              <a:rPr lang="en-GB" dirty="0" smtClean="0"/>
              <a:t>workload</a:t>
            </a:r>
          </a:p>
          <a:p>
            <a:r>
              <a:rPr lang="en-GB" dirty="0" smtClean="0"/>
              <a:t>a </a:t>
            </a:r>
            <a:r>
              <a:rPr lang="en-GB" dirty="0"/>
              <a:t>related, but distinct issue of ‘generating ideas</a:t>
            </a:r>
            <a:r>
              <a:rPr lang="en-GB" dirty="0" smtClean="0"/>
              <a:t>’ </a:t>
            </a:r>
            <a:endParaRPr lang="en-GB" dirty="0"/>
          </a:p>
          <a:p>
            <a:endParaRPr lang="en-GB" dirty="0"/>
          </a:p>
        </p:txBody>
      </p:sp>
    </p:spTree>
    <p:extLst>
      <p:ext uri="{BB962C8B-B14F-4D97-AF65-F5344CB8AC3E}">
        <p14:creationId xmlns:p14="http://schemas.microsoft.com/office/powerpoint/2010/main" val="2587506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8650" y="0"/>
            <a:ext cx="7886700" cy="1325563"/>
          </a:xfrm>
        </p:spPr>
        <p:txBody>
          <a:bodyPr/>
          <a:lstStyle/>
          <a:p>
            <a:r>
              <a:rPr lang="en-GB" dirty="0" smtClean="0"/>
              <a:t>Proposals</a:t>
            </a:r>
            <a:endParaRPr lang="en-GB" dirty="0"/>
          </a:p>
        </p:txBody>
      </p:sp>
      <p:sp>
        <p:nvSpPr>
          <p:cNvPr id="8" name="Content Placeholder 7"/>
          <p:cNvSpPr>
            <a:spLocks noGrp="1"/>
          </p:cNvSpPr>
          <p:nvPr>
            <p:ph idx="1"/>
          </p:nvPr>
        </p:nvSpPr>
        <p:spPr>
          <a:xfrm>
            <a:off x="628650" y="1552575"/>
            <a:ext cx="7886700" cy="5229224"/>
          </a:xfrm>
        </p:spPr>
        <p:txBody>
          <a:bodyPr>
            <a:normAutofit/>
          </a:bodyPr>
          <a:lstStyle/>
          <a:p>
            <a:r>
              <a:rPr lang="en-GB" sz="2400" dirty="0"/>
              <a:t>important to establish early on how students should think about, and prepare for, Honours level </a:t>
            </a:r>
            <a:r>
              <a:rPr lang="en-GB" sz="2400" dirty="0" smtClean="0"/>
              <a:t>study</a:t>
            </a:r>
          </a:p>
          <a:p>
            <a:r>
              <a:rPr lang="en-GB" sz="2400" dirty="0" smtClean="0"/>
              <a:t>embedding </a:t>
            </a:r>
            <a:r>
              <a:rPr lang="en-GB" sz="2400" dirty="0"/>
              <a:t>in earlier assessments, helping to, for example, scaffold increasing </a:t>
            </a:r>
            <a:r>
              <a:rPr lang="en-GB" sz="2400" dirty="0" smtClean="0"/>
              <a:t>independence</a:t>
            </a:r>
          </a:p>
          <a:p>
            <a:r>
              <a:rPr lang="en-GB" sz="2400" dirty="0"/>
              <a:t>Honours induction </a:t>
            </a:r>
            <a:r>
              <a:rPr lang="en-GB" sz="2400" dirty="0" smtClean="0"/>
              <a:t>programme, using exercises </a:t>
            </a:r>
            <a:r>
              <a:rPr lang="en-GB" sz="2400" dirty="0"/>
              <a:t>in shared understanding </a:t>
            </a:r>
            <a:r>
              <a:rPr lang="en-GB" sz="2400" dirty="0" smtClean="0"/>
              <a:t>to set </a:t>
            </a:r>
            <a:r>
              <a:rPr lang="en-GB" sz="2400" dirty="0"/>
              <a:t>student-centred goals for Honours </a:t>
            </a:r>
            <a:r>
              <a:rPr lang="en-GB" sz="2400" dirty="0" smtClean="0"/>
              <a:t>study. These should allow </a:t>
            </a:r>
            <a:r>
              <a:rPr lang="en-GB" sz="2400" dirty="0"/>
              <a:t>for discussion on how students can empower themselves to achieve these goals</a:t>
            </a:r>
            <a:r>
              <a:rPr lang="en-GB" sz="2400" dirty="0" smtClean="0"/>
              <a:t>.</a:t>
            </a:r>
          </a:p>
          <a:p>
            <a:r>
              <a:rPr lang="en-GB" sz="2400" dirty="0"/>
              <a:t>i</a:t>
            </a:r>
            <a:r>
              <a:rPr lang="en-GB" sz="2400" dirty="0" smtClean="0"/>
              <a:t>nduction </a:t>
            </a:r>
            <a:r>
              <a:rPr lang="en-GB" sz="2400" dirty="0"/>
              <a:t>events could also seek to highlight, and begin the development </a:t>
            </a:r>
            <a:r>
              <a:rPr lang="en-GB" sz="2400" dirty="0" smtClean="0"/>
              <a:t>of essential </a:t>
            </a:r>
            <a:r>
              <a:rPr lang="en-GB" sz="2400" dirty="0"/>
              <a:t>Honours skills, examining issues of independence, complex, critical thinking, and career </a:t>
            </a:r>
            <a:r>
              <a:rPr lang="en-GB" sz="2400" dirty="0" smtClean="0"/>
              <a:t>planning, </a:t>
            </a:r>
            <a:r>
              <a:rPr lang="en-GB" sz="2400" b="1" i="1" dirty="0" smtClean="0"/>
              <a:t>within the current induction programmes</a:t>
            </a:r>
            <a:r>
              <a:rPr lang="en-GB" sz="2400" dirty="0" smtClean="0"/>
              <a:t>.</a:t>
            </a:r>
            <a:endParaRPr lang="en-GB" sz="2400" dirty="0"/>
          </a:p>
        </p:txBody>
      </p:sp>
    </p:spTree>
    <p:extLst>
      <p:ext uri="{BB962C8B-B14F-4D97-AF65-F5344CB8AC3E}">
        <p14:creationId xmlns:p14="http://schemas.microsoft.com/office/powerpoint/2010/main" val="2498440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495925" y="4695825"/>
            <a:ext cx="2819400" cy="1552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half" idx="1"/>
          </p:nvPr>
        </p:nvSpPr>
        <p:spPr>
          <a:xfrm>
            <a:off x="180975" y="476250"/>
            <a:ext cx="4333875" cy="6286500"/>
          </a:xfrm>
        </p:spPr>
        <p:txBody>
          <a:bodyPr>
            <a:normAutofit/>
          </a:bodyPr>
          <a:lstStyle/>
          <a:p>
            <a:pPr marL="0" indent="0">
              <a:buNone/>
            </a:pPr>
            <a:r>
              <a:rPr lang="en-GB" dirty="0"/>
              <a:t>Take charge of your own </a:t>
            </a:r>
            <a:r>
              <a:rPr lang="en-GB" dirty="0" smtClean="0"/>
              <a:t>learning</a:t>
            </a:r>
            <a:endParaRPr lang="en-GB" dirty="0"/>
          </a:p>
          <a:p>
            <a:pPr marL="0" indent="0">
              <a:buNone/>
            </a:pPr>
            <a:r>
              <a:rPr lang="en-GB" dirty="0"/>
              <a:t>Prepare for life after </a:t>
            </a:r>
            <a:r>
              <a:rPr lang="en-GB" dirty="0" err="1"/>
              <a:t>uni</a:t>
            </a:r>
            <a:endParaRPr lang="en-GB" dirty="0"/>
          </a:p>
          <a:p>
            <a:pPr marL="0" indent="0">
              <a:buNone/>
            </a:pPr>
            <a:r>
              <a:rPr lang="en-GB" dirty="0" smtClean="0"/>
              <a:t>Gain </a:t>
            </a:r>
            <a:r>
              <a:rPr lang="en-GB" dirty="0"/>
              <a:t>a deeper understanding of your </a:t>
            </a:r>
            <a:r>
              <a:rPr lang="en-GB" dirty="0" smtClean="0"/>
              <a:t>subject</a:t>
            </a:r>
            <a:endParaRPr lang="en-GB" dirty="0"/>
          </a:p>
          <a:p>
            <a:pPr marL="0" indent="0">
              <a:buNone/>
            </a:pPr>
            <a:r>
              <a:rPr lang="en-GB" dirty="0"/>
              <a:t>Build the skills you need to </a:t>
            </a:r>
            <a:r>
              <a:rPr lang="en-GB" dirty="0" smtClean="0"/>
              <a:t>succeed</a:t>
            </a:r>
            <a:endParaRPr lang="en-GB" dirty="0"/>
          </a:p>
          <a:p>
            <a:pPr marL="0" indent="0">
              <a:buNone/>
            </a:pPr>
            <a:r>
              <a:rPr lang="en-GB" dirty="0"/>
              <a:t>Apply your knowledge to complex </a:t>
            </a:r>
            <a:r>
              <a:rPr lang="en-GB" dirty="0" smtClean="0"/>
              <a:t>problems</a:t>
            </a:r>
            <a:endParaRPr lang="en-GB" dirty="0"/>
          </a:p>
          <a:p>
            <a:pPr marL="0" indent="0">
              <a:buNone/>
            </a:pPr>
            <a:r>
              <a:rPr lang="en-GB" dirty="0"/>
              <a:t>Step up a </a:t>
            </a:r>
            <a:r>
              <a:rPr lang="en-GB" dirty="0" smtClean="0"/>
              <a:t>level</a:t>
            </a:r>
            <a:endParaRPr lang="en-GB" dirty="0"/>
          </a:p>
          <a:p>
            <a:pPr marL="0" indent="0">
              <a:buNone/>
            </a:pPr>
            <a:r>
              <a:rPr lang="en-GB" dirty="0"/>
              <a:t>Develop your own </a:t>
            </a:r>
            <a:r>
              <a:rPr lang="en-GB" dirty="0" smtClean="0"/>
              <a:t>ideas</a:t>
            </a:r>
            <a:endParaRPr lang="en-GB" dirty="0"/>
          </a:p>
        </p:txBody>
      </p:sp>
      <p:sp>
        <p:nvSpPr>
          <p:cNvPr id="5" name="Content Placeholder 4"/>
          <p:cNvSpPr>
            <a:spLocks noGrp="1"/>
          </p:cNvSpPr>
          <p:nvPr>
            <p:ph sz="half" idx="2"/>
          </p:nvPr>
        </p:nvSpPr>
        <p:spPr>
          <a:xfrm>
            <a:off x="4629150" y="476250"/>
            <a:ext cx="4362450" cy="6286500"/>
          </a:xfrm>
        </p:spPr>
        <p:txBody>
          <a:bodyPr>
            <a:normAutofit/>
          </a:bodyPr>
          <a:lstStyle/>
          <a:p>
            <a:pPr marL="0" indent="0">
              <a:buNone/>
            </a:pPr>
            <a:r>
              <a:rPr lang="en-GB" dirty="0"/>
              <a:t>Work with staff on new </a:t>
            </a:r>
            <a:r>
              <a:rPr lang="en-GB" dirty="0" smtClean="0"/>
              <a:t>research</a:t>
            </a:r>
            <a:endParaRPr lang="en-GB" dirty="0"/>
          </a:p>
          <a:p>
            <a:pPr marL="0" indent="0">
              <a:buNone/>
            </a:pPr>
            <a:r>
              <a:rPr lang="en-GB" dirty="0"/>
              <a:t>Make the most of your </a:t>
            </a:r>
            <a:r>
              <a:rPr lang="en-GB" dirty="0" smtClean="0"/>
              <a:t>degree</a:t>
            </a:r>
            <a:endParaRPr lang="en-GB" dirty="0"/>
          </a:p>
          <a:p>
            <a:pPr marL="0" indent="0">
              <a:buNone/>
            </a:pPr>
            <a:r>
              <a:rPr lang="en-GB" dirty="0"/>
              <a:t>Increase your </a:t>
            </a:r>
            <a:r>
              <a:rPr lang="en-GB" dirty="0" smtClean="0"/>
              <a:t>expertise</a:t>
            </a:r>
            <a:endParaRPr lang="en-GB" dirty="0"/>
          </a:p>
          <a:p>
            <a:pPr marL="0" indent="0">
              <a:buNone/>
            </a:pPr>
            <a:r>
              <a:rPr lang="en-GB" dirty="0"/>
              <a:t>Plan for your </a:t>
            </a:r>
            <a:r>
              <a:rPr lang="en-GB" dirty="0" smtClean="0"/>
              <a:t>future</a:t>
            </a:r>
            <a:endParaRPr lang="en-GB" dirty="0"/>
          </a:p>
          <a:p>
            <a:pPr marL="0" indent="0">
              <a:buNone/>
            </a:pPr>
            <a:r>
              <a:rPr lang="en-GB" dirty="0"/>
              <a:t>Show what you’re capable </a:t>
            </a:r>
            <a:r>
              <a:rPr lang="en-GB" dirty="0" smtClean="0"/>
              <a:t>of</a:t>
            </a:r>
            <a:endParaRPr lang="en-GB" dirty="0"/>
          </a:p>
          <a:p>
            <a:pPr marL="0" indent="0">
              <a:buNone/>
            </a:pPr>
            <a:r>
              <a:rPr lang="en-GB" dirty="0"/>
              <a:t>Find out what you have to say</a:t>
            </a:r>
          </a:p>
          <a:p>
            <a:endParaRPr lang="en-GB" dirty="0"/>
          </a:p>
        </p:txBody>
      </p:sp>
      <p:sp>
        <p:nvSpPr>
          <p:cNvPr id="7" name="TextBox 6"/>
          <p:cNvSpPr txBox="1"/>
          <p:nvPr/>
        </p:nvSpPr>
        <p:spPr>
          <a:xfrm>
            <a:off x="5581650" y="4810392"/>
            <a:ext cx="2647950" cy="1323439"/>
          </a:xfrm>
          <a:prstGeom prst="rect">
            <a:avLst/>
          </a:prstGeom>
          <a:noFill/>
        </p:spPr>
        <p:txBody>
          <a:bodyPr wrap="square" rtlCol="0">
            <a:spAutoFit/>
          </a:bodyPr>
          <a:lstStyle/>
          <a:p>
            <a:r>
              <a:rPr lang="en-GB" sz="4000" b="1" dirty="0" smtClean="0">
                <a:solidFill>
                  <a:schemeClr val="bg1"/>
                </a:solidFill>
              </a:rPr>
              <a:t>Summary statements</a:t>
            </a:r>
            <a:endParaRPr lang="en-GB" sz="4000" b="1" dirty="0">
              <a:solidFill>
                <a:schemeClr val="bg1"/>
              </a:solidFill>
            </a:endParaRPr>
          </a:p>
        </p:txBody>
      </p:sp>
    </p:spTree>
    <p:extLst>
      <p:ext uri="{BB962C8B-B14F-4D97-AF65-F5344CB8AC3E}">
        <p14:creationId xmlns:p14="http://schemas.microsoft.com/office/powerpoint/2010/main" val="2123580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52450" y="428624"/>
            <a:ext cx="4667250" cy="277177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“Honours is all about developing independence, but embrace this and take charge of your work – it will help prepare you for your future!”</a:t>
            </a:r>
          </a:p>
        </p:txBody>
      </p:sp>
      <p:sp>
        <p:nvSpPr>
          <p:cNvPr id="6" name="Rounded Rectangle 5"/>
          <p:cNvSpPr/>
          <p:nvPr/>
        </p:nvSpPr>
        <p:spPr>
          <a:xfrm>
            <a:off x="247650" y="3590925"/>
            <a:ext cx="4600575" cy="2371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effectLst/>
                <a:latin typeface="Arial" panose="020B0604020202020204" pitchFamily="34" charset="0"/>
                <a:ea typeface="MS Mincho" panose="02020609040205080304" pitchFamily="49" charset="-128"/>
                <a:cs typeface="Times New Roman" panose="02020603050405020304" pitchFamily="18" charset="0"/>
              </a:rPr>
              <a:t>“Use services like the Careers Office early, to help with trying to get relevant experience and work out what skills you can develop during your degree”</a:t>
            </a:r>
          </a:p>
          <a:p>
            <a:pPr algn="ctr"/>
            <a:endParaRPr lang="en-GB" dirty="0"/>
          </a:p>
        </p:txBody>
      </p:sp>
      <p:sp>
        <p:nvSpPr>
          <p:cNvPr id="7" name="Rounded Rectangle 6"/>
          <p:cNvSpPr/>
          <p:nvPr/>
        </p:nvSpPr>
        <p:spPr>
          <a:xfrm>
            <a:off x="4057650" y="228600"/>
            <a:ext cx="4467225" cy="268605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“When it comes to coursework, the best thing to do is to show your peers. Get them to read it and criticise it and your work will be 100 times better.”</a:t>
            </a:r>
          </a:p>
          <a:p>
            <a:pPr algn="ctr"/>
            <a:endParaRPr lang="en-GB" dirty="0"/>
          </a:p>
        </p:txBody>
      </p:sp>
      <p:sp>
        <p:nvSpPr>
          <p:cNvPr id="8" name="Rounded Rectangle 7"/>
          <p:cNvSpPr/>
          <p:nvPr/>
        </p:nvSpPr>
        <p:spPr>
          <a:xfrm>
            <a:off x="4638675" y="3286125"/>
            <a:ext cx="3790950" cy="34385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“Get you friends and family to read your work, even if they don’t study your subject. If they understand it and make sense of what you wrote, then you’re on the right lines.”</a:t>
            </a:r>
          </a:p>
        </p:txBody>
      </p:sp>
      <p:sp>
        <p:nvSpPr>
          <p:cNvPr id="9" name="Rounded Rectangle 8"/>
          <p:cNvSpPr/>
          <p:nvPr/>
        </p:nvSpPr>
        <p:spPr>
          <a:xfrm>
            <a:off x="333375" y="133350"/>
            <a:ext cx="5343525" cy="24003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effectLst/>
                <a:latin typeface="Arial" panose="020B0604020202020204" pitchFamily="34" charset="0"/>
                <a:ea typeface="MS Mincho" panose="02020609040205080304" pitchFamily="49" charset="-128"/>
                <a:cs typeface="Times New Roman" panose="02020603050405020304" pitchFamily="18" charset="0"/>
              </a:rPr>
              <a:t>“Start planning your semester early. Work out when all your deadlines are and plan when you’re going to work on everything. You’ve got to be organised to do your best work in Honours.”</a:t>
            </a:r>
          </a:p>
        </p:txBody>
      </p:sp>
      <p:sp>
        <p:nvSpPr>
          <p:cNvPr id="10" name="Rounded Rectangle 9"/>
          <p:cNvSpPr/>
          <p:nvPr/>
        </p:nvSpPr>
        <p:spPr>
          <a:xfrm>
            <a:off x="90488" y="2686050"/>
            <a:ext cx="4705350" cy="403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“Start preparing for Honours really early in your degree. Don’t just try to get by at first without getting used to things like Web of Science. You need all these skills at Honours so start thinking about them right at the start of your degree.”</a:t>
            </a:r>
          </a:p>
          <a:p>
            <a:pPr algn="ctr"/>
            <a:endParaRPr lang="en-GB" dirty="0">
              <a:solidFill>
                <a:schemeClr val="bg1"/>
              </a:solidFill>
            </a:endParaRPr>
          </a:p>
        </p:txBody>
      </p:sp>
      <p:sp>
        <p:nvSpPr>
          <p:cNvPr id="11" name="Rounded Rectangle 10"/>
          <p:cNvSpPr/>
          <p:nvPr/>
        </p:nvSpPr>
        <p:spPr>
          <a:xfrm>
            <a:off x="4710113" y="104773"/>
            <a:ext cx="4295775" cy="20002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“You have to deal with so many deadlines, so plan early and work out when you’re going to be able to get things done.”</a:t>
            </a:r>
          </a:p>
          <a:p>
            <a:pPr algn="ctr"/>
            <a:endParaRPr lang="en-GB" dirty="0"/>
          </a:p>
        </p:txBody>
      </p:sp>
      <p:sp>
        <p:nvSpPr>
          <p:cNvPr id="13" name="Rounded Rectangle 12"/>
          <p:cNvSpPr/>
          <p:nvPr/>
        </p:nvSpPr>
        <p:spPr>
          <a:xfrm>
            <a:off x="4279107" y="2257422"/>
            <a:ext cx="4362450" cy="14478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“Do the reading, and find as much to read as possible. </a:t>
            </a:r>
          </a:p>
          <a:p>
            <a:pPr algn="ctr"/>
            <a:r>
              <a:rPr lang="en-GB" sz="2400" dirty="0"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It helps A LOT!”</a:t>
            </a:r>
            <a:endParaRPr lang="en-GB" dirty="0"/>
          </a:p>
        </p:txBody>
      </p:sp>
      <p:sp>
        <p:nvSpPr>
          <p:cNvPr id="14" name="Rounded Rectangle 13"/>
          <p:cNvSpPr/>
          <p:nvPr/>
        </p:nvSpPr>
        <p:spPr>
          <a:xfrm>
            <a:off x="4457700" y="3819525"/>
            <a:ext cx="4548188" cy="290512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effectLst/>
                <a:latin typeface="Arial" panose="020B0604020202020204" pitchFamily="34" charset="0"/>
                <a:ea typeface="MS Mincho" panose="02020609040205080304" pitchFamily="49" charset="-128"/>
                <a:cs typeface="Times New Roman" panose="02020603050405020304" pitchFamily="18" charset="0"/>
              </a:rPr>
              <a:t>“Find people to talk about your subject to. Starting a study group really helped me understand things, and come up with new things to say in essays.”</a:t>
            </a:r>
            <a:endParaRPr lang="en-GB" dirty="0"/>
          </a:p>
        </p:txBody>
      </p:sp>
      <p:sp>
        <p:nvSpPr>
          <p:cNvPr id="15" name="Rounded Rectangle 14"/>
          <p:cNvSpPr/>
          <p:nvPr/>
        </p:nvSpPr>
        <p:spPr>
          <a:xfrm>
            <a:off x="67866" y="476246"/>
            <a:ext cx="4750593" cy="295275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“Really think about how the things you’re learning, and the skills you’re developing might be useful after </a:t>
            </a:r>
            <a:r>
              <a:rPr lang="en-GB" sz="2400" dirty="0" err="1"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uni</a:t>
            </a:r>
            <a:r>
              <a:rPr lang="en-GB" sz="2400" dirty="0" smtClean="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then concentrate on getting as good as you can at the things that’ll be most useful.”</a:t>
            </a:r>
            <a:endParaRPr lang="en-GB" dirty="0"/>
          </a:p>
        </p:txBody>
      </p:sp>
      <p:sp>
        <p:nvSpPr>
          <p:cNvPr id="16" name="Rounded Rectangle 15"/>
          <p:cNvSpPr/>
          <p:nvPr/>
        </p:nvSpPr>
        <p:spPr>
          <a:xfrm>
            <a:off x="366712" y="3676644"/>
            <a:ext cx="5276850" cy="2524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effectLst/>
                <a:latin typeface="Arial" panose="020B0604020202020204" pitchFamily="34" charset="0"/>
                <a:ea typeface="MS Mincho" panose="02020609040205080304" pitchFamily="49" charset="-128"/>
                <a:cs typeface="Times New Roman" panose="02020603050405020304" pitchFamily="18" charset="0"/>
              </a:rPr>
              <a:t>“Don’t be afraid of asking how you can make your work better. Try to think critically about your own work and it’ll help you think critically about your reading.”</a:t>
            </a:r>
          </a:p>
        </p:txBody>
      </p:sp>
      <p:sp>
        <p:nvSpPr>
          <p:cNvPr id="17" name="Rounded Rectangle 16"/>
          <p:cNvSpPr/>
          <p:nvPr/>
        </p:nvSpPr>
        <p:spPr>
          <a:xfrm>
            <a:off x="4638675" y="361950"/>
            <a:ext cx="4367213" cy="371475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effectLst/>
                <a:latin typeface="Arial" panose="020B0604020202020204" pitchFamily="34" charset="0"/>
                <a:ea typeface="MS Mincho" panose="02020609040205080304" pitchFamily="49" charset="-128"/>
                <a:cs typeface="Times New Roman" panose="02020603050405020304" pitchFamily="18" charset="0"/>
              </a:rPr>
              <a:t>“You’ve got to be committed to getting the most out of your degree. It’s no good not doing the reading then complaining if you don’t understand something. You’ve got to work at understanding things.”</a:t>
            </a:r>
            <a:endParaRPr lang="en-GB" dirty="0"/>
          </a:p>
        </p:txBody>
      </p:sp>
      <p:sp>
        <p:nvSpPr>
          <p:cNvPr id="18" name="5-Point Star 17"/>
          <p:cNvSpPr/>
          <p:nvPr/>
        </p:nvSpPr>
        <p:spPr>
          <a:xfrm>
            <a:off x="1347788" y="119054"/>
            <a:ext cx="6724650" cy="609600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chemeClr val="accent2">
                    <a:lumMod val="75000"/>
                  </a:schemeClr>
                </a:solidFill>
              </a:rPr>
              <a:t>Student</a:t>
            </a:r>
          </a:p>
          <a:p>
            <a:pPr algn="ctr"/>
            <a:r>
              <a:rPr lang="en-GB" sz="5400" b="1" dirty="0" smtClean="0">
                <a:solidFill>
                  <a:schemeClr val="accent2">
                    <a:lumMod val="75000"/>
                  </a:schemeClr>
                </a:solidFill>
              </a:rPr>
              <a:t>Voices</a:t>
            </a:r>
            <a:endParaRPr lang="en-GB" sz="5400" b="1" dirty="0">
              <a:solidFill>
                <a:schemeClr val="accent2">
                  <a:lumMod val="75000"/>
                </a:schemeClr>
              </a:solidFill>
            </a:endParaRPr>
          </a:p>
        </p:txBody>
      </p:sp>
    </p:spTree>
    <p:extLst>
      <p:ext uri="{BB962C8B-B14F-4D97-AF65-F5344CB8AC3E}">
        <p14:creationId xmlns:p14="http://schemas.microsoft.com/office/powerpoint/2010/main" val="271045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down)">
                                      <p:cBhvr>
                                        <p:cTn id="55" dur="580">
                                          <p:stCondLst>
                                            <p:cond delay="0"/>
                                          </p:stCondLst>
                                        </p:cTn>
                                        <p:tgtEl>
                                          <p:spTgt spid="18"/>
                                        </p:tgtEl>
                                      </p:cBhvr>
                                    </p:animEffect>
                                    <p:anim calcmode="lin" valueType="num">
                                      <p:cBhvr>
                                        <p:cTn id="5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61" dur="26">
                                          <p:stCondLst>
                                            <p:cond delay="650"/>
                                          </p:stCondLst>
                                        </p:cTn>
                                        <p:tgtEl>
                                          <p:spTgt spid="18"/>
                                        </p:tgtEl>
                                      </p:cBhvr>
                                      <p:to x="100000" y="60000"/>
                                    </p:animScale>
                                    <p:animScale>
                                      <p:cBhvr>
                                        <p:cTn id="62" dur="166" decel="50000">
                                          <p:stCondLst>
                                            <p:cond delay="676"/>
                                          </p:stCondLst>
                                        </p:cTn>
                                        <p:tgtEl>
                                          <p:spTgt spid="18"/>
                                        </p:tgtEl>
                                      </p:cBhvr>
                                      <p:to x="100000" y="100000"/>
                                    </p:animScale>
                                    <p:animScale>
                                      <p:cBhvr>
                                        <p:cTn id="63" dur="26">
                                          <p:stCondLst>
                                            <p:cond delay="1312"/>
                                          </p:stCondLst>
                                        </p:cTn>
                                        <p:tgtEl>
                                          <p:spTgt spid="18"/>
                                        </p:tgtEl>
                                      </p:cBhvr>
                                      <p:to x="100000" y="80000"/>
                                    </p:animScale>
                                    <p:animScale>
                                      <p:cBhvr>
                                        <p:cTn id="64" dur="166" decel="50000">
                                          <p:stCondLst>
                                            <p:cond delay="1338"/>
                                          </p:stCondLst>
                                        </p:cTn>
                                        <p:tgtEl>
                                          <p:spTgt spid="18"/>
                                        </p:tgtEl>
                                      </p:cBhvr>
                                      <p:to x="100000" y="100000"/>
                                    </p:animScale>
                                    <p:animScale>
                                      <p:cBhvr>
                                        <p:cTn id="65" dur="26">
                                          <p:stCondLst>
                                            <p:cond delay="1642"/>
                                          </p:stCondLst>
                                        </p:cTn>
                                        <p:tgtEl>
                                          <p:spTgt spid="18"/>
                                        </p:tgtEl>
                                      </p:cBhvr>
                                      <p:to x="100000" y="90000"/>
                                    </p:animScale>
                                    <p:animScale>
                                      <p:cBhvr>
                                        <p:cTn id="66" dur="166" decel="50000">
                                          <p:stCondLst>
                                            <p:cond delay="1668"/>
                                          </p:stCondLst>
                                        </p:cTn>
                                        <p:tgtEl>
                                          <p:spTgt spid="18"/>
                                        </p:tgtEl>
                                      </p:cBhvr>
                                      <p:to x="100000" y="100000"/>
                                    </p:animScale>
                                    <p:animScale>
                                      <p:cBhvr>
                                        <p:cTn id="67" dur="26">
                                          <p:stCondLst>
                                            <p:cond delay="1808"/>
                                          </p:stCondLst>
                                        </p:cTn>
                                        <p:tgtEl>
                                          <p:spTgt spid="18"/>
                                        </p:tgtEl>
                                      </p:cBhvr>
                                      <p:to x="100000" y="95000"/>
                                    </p:animScale>
                                    <p:animScale>
                                      <p:cBhvr>
                                        <p:cTn id="68"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3" grpId="0" animBg="1"/>
      <p:bldP spid="14" grpId="0" animBg="1"/>
      <p:bldP spid="15" grpId="0" animBg="1"/>
      <p:bldP spid="16" grpId="0" animBg="1"/>
      <p:bldP spid="17" grpId="0" animBg="1"/>
      <p:bldP spid="18"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902</Words>
  <Application>Microsoft Office PowerPoint</Application>
  <PresentationFormat>On-screen Show (4:3)</PresentationFormat>
  <Paragraphs>67</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MS Mincho</vt:lpstr>
      <vt:lpstr>Arial</vt:lpstr>
      <vt:lpstr>Calibri</vt:lpstr>
      <vt:lpstr>Calibri Light</vt:lpstr>
      <vt:lpstr>Times New Roman</vt:lpstr>
      <vt:lpstr>Office Theme</vt:lpstr>
      <vt:lpstr>Upping the Ante: Transitions to Honours level study</vt:lpstr>
      <vt:lpstr>What can an Honours student do?</vt:lpstr>
      <vt:lpstr>PowerPoint Presentation</vt:lpstr>
      <vt:lpstr>PowerPoint Presentation</vt:lpstr>
      <vt:lpstr>PowerPoint Presentation</vt:lpstr>
      <vt:lpstr>Articulated differences</vt:lpstr>
      <vt:lpstr>Proposals</vt:lpstr>
      <vt:lpstr>PowerPoint Presentation</vt:lpstr>
      <vt:lpstr>PowerPoint Presentation</vt:lpstr>
    </vt:vector>
  </TitlesOfParts>
  <Company>University of Stirling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Upping the Ante: Transitions to Honours level study</dc:title>
  <dc:creator>Mary McCulloch</dc:creator>
  <cp:lastModifiedBy>Mary McCulloch</cp:lastModifiedBy>
  <cp:revision>12</cp:revision>
  <cp:lastPrinted>2017-03-20T11:49:37Z</cp:lastPrinted>
  <dcterms:created xsi:type="dcterms:W3CDTF">2017-03-20T10:22:55Z</dcterms:created>
  <dcterms:modified xsi:type="dcterms:W3CDTF">2017-03-20T11:49:45Z</dcterms:modified>
</cp:coreProperties>
</file>